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572"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22"/>
    </mc:Choice>
    <mc:Fallback>
      <c:style val="22"/>
    </mc:Fallback>
  </mc:AlternateContent>
  <c:chart>
    <c:title>
      <c:tx>
        <c:rich>
          <a:bodyPr/>
          <a:lstStyle/>
          <a:p>
            <a:pPr>
              <a:defRPr sz="1050"/>
            </a:pPr>
            <a:r>
              <a:rPr lang="en-US" sz="1050"/>
              <a:t>Strength, Balance &amp; Mobility Outcomes</a:t>
            </a:r>
          </a:p>
        </c:rich>
      </c:tx>
      <c:layout/>
      <c:overlay val="0"/>
    </c:title>
    <c:autoTitleDeleted val="0"/>
    <c:plotArea>
      <c:layout/>
      <c:barChart>
        <c:barDir val="col"/>
        <c:grouping val="clustered"/>
        <c:varyColors val="0"/>
        <c:ser>
          <c:idx val="0"/>
          <c:order val="0"/>
          <c:tx>
            <c:strRef>
              <c:f>Sheet1!$A$2</c:f>
              <c:strCache>
                <c:ptCount val="1"/>
                <c:pt idx="0">
                  <c:v>Prior to NeuroGym FIT Program</c:v>
                </c:pt>
              </c:strCache>
            </c:strRef>
          </c:tx>
          <c:spPr>
            <a:solidFill>
              <a:schemeClr val="accent4">
                <a:lumMod val="40000"/>
                <a:lumOff val="60000"/>
              </a:schemeClr>
            </a:solidFill>
          </c:spPr>
          <c:invertIfNegative val="0"/>
          <c:dLbls>
            <c:txPr>
              <a:bodyPr/>
              <a:lstStyle/>
              <a:p>
                <a:pPr>
                  <a:defRPr sz="600"/>
                </a:pPr>
                <a:endParaRPr lang="en-US"/>
              </a:p>
            </c:txPr>
            <c:showLegendKey val="0"/>
            <c:showVal val="1"/>
            <c:showCatName val="0"/>
            <c:showSerName val="0"/>
            <c:showPercent val="0"/>
            <c:showBubbleSize val="0"/>
            <c:showLeaderLines val="0"/>
          </c:dLbls>
          <c:cat>
            <c:strRef>
              <c:f>Sheet1!$B$1:$D$1</c:f>
              <c:strCache>
                <c:ptCount val="3"/>
                <c:pt idx="0">
                  <c:v>Improved</c:v>
                </c:pt>
                <c:pt idx="1">
                  <c:v>Maintained</c:v>
                </c:pt>
                <c:pt idx="2">
                  <c:v>Declined</c:v>
                </c:pt>
              </c:strCache>
            </c:strRef>
          </c:cat>
          <c:val>
            <c:numRef>
              <c:f>Sheet1!$B$2:$D$2</c:f>
              <c:numCache>
                <c:formatCode>General</c:formatCode>
                <c:ptCount val="3"/>
                <c:pt idx="0">
                  <c:v>71</c:v>
                </c:pt>
                <c:pt idx="1">
                  <c:v>25</c:v>
                </c:pt>
                <c:pt idx="2">
                  <c:v>4</c:v>
                </c:pt>
              </c:numCache>
            </c:numRef>
          </c:val>
        </c:ser>
        <c:ser>
          <c:idx val="1"/>
          <c:order val="1"/>
          <c:tx>
            <c:strRef>
              <c:f>Sheet1!$A$3</c:f>
              <c:strCache>
                <c:ptCount val="1"/>
                <c:pt idx="0">
                  <c:v>Since NeuroGym FIT Program</c:v>
                </c:pt>
              </c:strCache>
            </c:strRef>
          </c:tx>
          <c:spPr>
            <a:solidFill>
              <a:srgbClr val="7030A0"/>
            </a:solidFill>
          </c:spPr>
          <c:invertIfNegative val="0"/>
          <c:dLbls>
            <c:txPr>
              <a:bodyPr/>
              <a:lstStyle/>
              <a:p>
                <a:pPr>
                  <a:defRPr sz="600"/>
                </a:pPr>
                <a:endParaRPr lang="en-US"/>
              </a:p>
            </c:txPr>
            <c:showLegendKey val="0"/>
            <c:showVal val="1"/>
            <c:showCatName val="0"/>
            <c:showSerName val="0"/>
            <c:showPercent val="0"/>
            <c:showBubbleSize val="0"/>
            <c:showLeaderLines val="0"/>
          </c:dLbls>
          <c:cat>
            <c:strRef>
              <c:f>Sheet1!$B$1:$D$1</c:f>
              <c:strCache>
                <c:ptCount val="3"/>
                <c:pt idx="0">
                  <c:v>Improved</c:v>
                </c:pt>
                <c:pt idx="1">
                  <c:v>Maintained</c:v>
                </c:pt>
                <c:pt idx="2">
                  <c:v>Declined</c:v>
                </c:pt>
              </c:strCache>
            </c:strRef>
          </c:cat>
          <c:val>
            <c:numRef>
              <c:f>Sheet1!$B$3:$D$3</c:f>
              <c:numCache>
                <c:formatCode>General</c:formatCode>
                <c:ptCount val="3"/>
                <c:pt idx="0">
                  <c:v>90</c:v>
                </c:pt>
                <c:pt idx="1">
                  <c:v>10</c:v>
                </c:pt>
                <c:pt idx="2">
                  <c:v>0</c:v>
                </c:pt>
              </c:numCache>
            </c:numRef>
          </c:val>
        </c:ser>
        <c:dLbls>
          <c:showLegendKey val="0"/>
          <c:showVal val="1"/>
          <c:showCatName val="0"/>
          <c:showSerName val="0"/>
          <c:showPercent val="0"/>
          <c:showBubbleSize val="0"/>
        </c:dLbls>
        <c:gapWidth val="150"/>
        <c:axId val="42811776"/>
        <c:axId val="42813312"/>
      </c:barChart>
      <c:catAx>
        <c:axId val="42811776"/>
        <c:scaling>
          <c:orientation val="minMax"/>
        </c:scaling>
        <c:delete val="0"/>
        <c:axPos val="b"/>
        <c:majorTickMark val="out"/>
        <c:minorTickMark val="none"/>
        <c:tickLblPos val="nextTo"/>
        <c:txPr>
          <a:bodyPr/>
          <a:lstStyle/>
          <a:p>
            <a:pPr>
              <a:defRPr sz="600"/>
            </a:pPr>
            <a:endParaRPr lang="en-US"/>
          </a:p>
        </c:txPr>
        <c:crossAx val="42813312"/>
        <c:crosses val="autoZero"/>
        <c:auto val="1"/>
        <c:lblAlgn val="ctr"/>
        <c:lblOffset val="100"/>
        <c:noMultiLvlLbl val="0"/>
      </c:catAx>
      <c:valAx>
        <c:axId val="42813312"/>
        <c:scaling>
          <c:orientation val="minMax"/>
        </c:scaling>
        <c:delete val="0"/>
        <c:axPos val="l"/>
        <c:majorGridlines/>
        <c:title>
          <c:tx>
            <c:rich>
              <a:bodyPr rot="-5400000" vert="horz"/>
              <a:lstStyle/>
              <a:p>
                <a:pPr>
                  <a:defRPr sz="600"/>
                </a:pPr>
                <a:r>
                  <a:rPr lang="en-US" sz="600"/>
                  <a:t>% of participants</a:t>
                </a:r>
              </a:p>
            </c:rich>
          </c:tx>
          <c:layout/>
          <c:overlay val="0"/>
        </c:title>
        <c:numFmt formatCode="General" sourceLinked="1"/>
        <c:majorTickMark val="out"/>
        <c:minorTickMark val="none"/>
        <c:tickLblPos val="nextTo"/>
        <c:txPr>
          <a:bodyPr/>
          <a:lstStyle/>
          <a:p>
            <a:pPr>
              <a:defRPr sz="600"/>
            </a:pPr>
            <a:endParaRPr lang="en-US"/>
          </a:p>
        </c:txPr>
        <c:crossAx val="42811776"/>
        <c:crosses val="autoZero"/>
        <c:crossBetween val="between"/>
      </c:valAx>
    </c:plotArea>
    <c:legend>
      <c:legendPos val="t"/>
      <c:layout/>
      <c:overlay val="0"/>
      <c:txPr>
        <a:bodyPr/>
        <a:lstStyle/>
        <a:p>
          <a:pPr>
            <a:defRPr sz="600"/>
          </a:pPr>
          <a:endParaRPr lang="en-US"/>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050"/>
            </a:pPr>
            <a:r>
              <a:rPr lang="en-US" sz="1050"/>
              <a:t>Average Length of Stay in the CCP</a:t>
            </a:r>
          </a:p>
        </c:rich>
      </c:tx>
      <c:layout/>
      <c:overlay val="0"/>
    </c:title>
    <c:autoTitleDeleted val="0"/>
    <c:plotArea>
      <c:layout/>
      <c:barChart>
        <c:barDir val="col"/>
        <c:grouping val="clustered"/>
        <c:varyColors val="0"/>
        <c:ser>
          <c:idx val="0"/>
          <c:order val="0"/>
          <c:tx>
            <c:v>Prior to NeuroGym FIT Program</c:v>
          </c:tx>
          <c:spPr>
            <a:solidFill>
              <a:schemeClr val="tx2">
                <a:lumMod val="40000"/>
                <a:lumOff val="60000"/>
              </a:schemeClr>
            </a:solidFill>
          </c:spPr>
          <c:invertIfNegative val="0"/>
          <c:dLbls>
            <c:txPr>
              <a:bodyPr/>
              <a:lstStyle/>
              <a:p>
                <a:pPr>
                  <a:defRPr sz="600"/>
                </a:pPr>
                <a:endParaRPr lang="en-US"/>
              </a:p>
            </c:txPr>
            <c:dLblPos val="outEnd"/>
            <c:showLegendKey val="0"/>
            <c:showVal val="1"/>
            <c:showCatName val="0"/>
            <c:showSerName val="0"/>
            <c:showPercent val="0"/>
            <c:showBubbleSize val="0"/>
            <c:showLeaderLines val="0"/>
          </c:dLbls>
          <c:cat>
            <c:strLit>
              <c:ptCount val="1"/>
              <c:pt idx="0">
                <c:v>Average Length of Stay</c:v>
              </c:pt>
            </c:strLit>
          </c:cat>
          <c:val>
            <c:numRef>
              <c:f>Sheet1!$B$6</c:f>
              <c:numCache>
                <c:formatCode>General</c:formatCode>
                <c:ptCount val="1"/>
                <c:pt idx="0">
                  <c:v>77</c:v>
                </c:pt>
              </c:numCache>
            </c:numRef>
          </c:val>
        </c:ser>
        <c:ser>
          <c:idx val="1"/>
          <c:order val="1"/>
          <c:tx>
            <c:v>Since NeuroGym FIT Program</c:v>
          </c:tx>
          <c:spPr>
            <a:solidFill>
              <a:srgbClr val="7030A0"/>
            </a:solidFill>
          </c:spPr>
          <c:invertIfNegative val="0"/>
          <c:dLbls>
            <c:txPr>
              <a:bodyPr/>
              <a:lstStyle/>
              <a:p>
                <a:pPr>
                  <a:defRPr sz="600"/>
                </a:pPr>
                <a:endParaRPr lang="en-US"/>
              </a:p>
            </c:txPr>
            <c:dLblPos val="outEnd"/>
            <c:showLegendKey val="0"/>
            <c:showVal val="1"/>
            <c:showCatName val="0"/>
            <c:showSerName val="0"/>
            <c:showPercent val="0"/>
            <c:showBubbleSize val="0"/>
            <c:showLeaderLines val="0"/>
          </c:dLbls>
          <c:cat>
            <c:strLit>
              <c:ptCount val="1"/>
              <c:pt idx="0">
                <c:v>Average Length of Stay</c:v>
              </c:pt>
            </c:strLit>
          </c:cat>
          <c:val>
            <c:numRef>
              <c:f>Sheet1!$B$7</c:f>
              <c:numCache>
                <c:formatCode>General</c:formatCode>
                <c:ptCount val="1"/>
                <c:pt idx="0">
                  <c:v>55</c:v>
                </c:pt>
              </c:numCache>
            </c:numRef>
          </c:val>
        </c:ser>
        <c:dLbls>
          <c:showLegendKey val="0"/>
          <c:showVal val="0"/>
          <c:showCatName val="0"/>
          <c:showSerName val="0"/>
          <c:showPercent val="0"/>
          <c:showBubbleSize val="0"/>
        </c:dLbls>
        <c:gapWidth val="150"/>
        <c:axId val="43159552"/>
        <c:axId val="43161088"/>
      </c:barChart>
      <c:catAx>
        <c:axId val="43159552"/>
        <c:scaling>
          <c:orientation val="minMax"/>
        </c:scaling>
        <c:delete val="0"/>
        <c:axPos val="b"/>
        <c:majorTickMark val="out"/>
        <c:minorTickMark val="none"/>
        <c:tickLblPos val="nextTo"/>
        <c:txPr>
          <a:bodyPr/>
          <a:lstStyle/>
          <a:p>
            <a:pPr>
              <a:defRPr sz="600"/>
            </a:pPr>
            <a:endParaRPr lang="en-US"/>
          </a:p>
        </c:txPr>
        <c:crossAx val="43161088"/>
        <c:crosses val="autoZero"/>
        <c:auto val="1"/>
        <c:lblAlgn val="ctr"/>
        <c:lblOffset val="100"/>
        <c:noMultiLvlLbl val="0"/>
      </c:catAx>
      <c:valAx>
        <c:axId val="43161088"/>
        <c:scaling>
          <c:orientation val="minMax"/>
        </c:scaling>
        <c:delete val="0"/>
        <c:axPos val="l"/>
        <c:majorGridlines/>
        <c:title>
          <c:tx>
            <c:rich>
              <a:bodyPr rot="-5400000" vert="horz"/>
              <a:lstStyle/>
              <a:p>
                <a:pPr>
                  <a:defRPr sz="600"/>
                </a:pPr>
                <a:r>
                  <a:rPr lang="en-US" sz="600"/>
                  <a:t>Number of Days</a:t>
                </a:r>
              </a:p>
            </c:rich>
          </c:tx>
          <c:layout/>
          <c:overlay val="0"/>
        </c:title>
        <c:numFmt formatCode="General" sourceLinked="1"/>
        <c:majorTickMark val="out"/>
        <c:minorTickMark val="none"/>
        <c:tickLblPos val="nextTo"/>
        <c:txPr>
          <a:bodyPr/>
          <a:lstStyle/>
          <a:p>
            <a:pPr>
              <a:defRPr sz="600"/>
            </a:pPr>
            <a:endParaRPr lang="en-US"/>
          </a:p>
        </c:txPr>
        <c:crossAx val="43159552"/>
        <c:crosses val="autoZero"/>
        <c:crossBetween val="between"/>
      </c:valAx>
    </c:plotArea>
    <c:legend>
      <c:legendPos val="t"/>
      <c:layout/>
      <c:overlay val="0"/>
      <c:txPr>
        <a:bodyPr/>
        <a:lstStyle/>
        <a:p>
          <a:pPr>
            <a:defRPr sz="600"/>
          </a:pPr>
          <a:endParaRPr lang="en-US"/>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050"/>
            </a:pPr>
            <a:r>
              <a:rPr lang="en-US" sz="1050"/>
              <a:t>Discharge Destination from the CCP</a:t>
            </a:r>
          </a:p>
        </c:rich>
      </c:tx>
      <c:layout/>
      <c:overlay val="0"/>
    </c:title>
    <c:autoTitleDeleted val="0"/>
    <c:plotArea>
      <c:layout/>
      <c:barChart>
        <c:barDir val="col"/>
        <c:grouping val="clustered"/>
        <c:varyColors val="0"/>
        <c:ser>
          <c:idx val="0"/>
          <c:order val="0"/>
          <c:tx>
            <c:strRef>
              <c:f>Sheet1!$B$9</c:f>
              <c:strCache>
                <c:ptCount val="1"/>
                <c:pt idx="0">
                  <c:v>Hospital</c:v>
                </c:pt>
              </c:strCache>
            </c:strRef>
          </c:tx>
          <c:invertIfNegative val="0"/>
          <c:dLbls>
            <c:txPr>
              <a:bodyPr/>
              <a:lstStyle/>
              <a:p>
                <a:pPr>
                  <a:defRPr sz="600"/>
                </a:pPr>
                <a:endParaRPr lang="en-US"/>
              </a:p>
            </c:txPr>
            <c:showLegendKey val="0"/>
            <c:showVal val="1"/>
            <c:showCatName val="0"/>
            <c:showSerName val="0"/>
            <c:showPercent val="0"/>
            <c:showBubbleSize val="0"/>
            <c:showLeaderLines val="0"/>
          </c:dLbls>
          <c:cat>
            <c:strRef>
              <c:f>Sheet1!$A$10:$A$11</c:f>
              <c:strCache>
                <c:ptCount val="2"/>
                <c:pt idx="0">
                  <c:v>Prior to NeuroGym</c:v>
                </c:pt>
                <c:pt idx="1">
                  <c:v>Since NeuroGym</c:v>
                </c:pt>
              </c:strCache>
            </c:strRef>
          </c:cat>
          <c:val>
            <c:numRef>
              <c:f>Sheet1!$B$10:$B$11</c:f>
              <c:numCache>
                <c:formatCode>General</c:formatCode>
                <c:ptCount val="2"/>
                <c:pt idx="0">
                  <c:v>0</c:v>
                </c:pt>
                <c:pt idx="1">
                  <c:v>4</c:v>
                </c:pt>
              </c:numCache>
            </c:numRef>
          </c:val>
        </c:ser>
        <c:ser>
          <c:idx val="1"/>
          <c:order val="1"/>
          <c:tx>
            <c:strRef>
              <c:f>Sheet1!$C$9</c:f>
              <c:strCache>
                <c:ptCount val="1"/>
                <c:pt idx="0">
                  <c:v>Home in Community</c:v>
                </c:pt>
              </c:strCache>
            </c:strRef>
          </c:tx>
          <c:invertIfNegative val="0"/>
          <c:dLbls>
            <c:txPr>
              <a:bodyPr/>
              <a:lstStyle/>
              <a:p>
                <a:pPr>
                  <a:defRPr sz="600"/>
                </a:pPr>
                <a:endParaRPr lang="en-US"/>
              </a:p>
            </c:txPr>
            <c:showLegendKey val="0"/>
            <c:showVal val="1"/>
            <c:showCatName val="0"/>
            <c:showSerName val="0"/>
            <c:showPercent val="0"/>
            <c:showBubbleSize val="0"/>
            <c:showLeaderLines val="0"/>
          </c:dLbls>
          <c:cat>
            <c:strRef>
              <c:f>Sheet1!$A$10:$A$11</c:f>
              <c:strCache>
                <c:ptCount val="2"/>
                <c:pt idx="0">
                  <c:v>Prior to NeuroGym</c:v>
                </c:pt>
                <c:pt idx="1">
                  <c:v>Since NeuroGym</c:v>
                </c:pt>
              </c:strCache>
            </c:strRef>
          </c:cat>
          <c:val>
            <c:numRef>
              <c:f>Sheet1!$C$10:$C$11</c:f>
              <c:numCache>
                <c:formatCode>General</c:formatCode>
                <c:ptCount val="2"/>
                <c:pt idx="0">
                  <c:v>22</c:v>
                </c:pt>
                <c:pt idx="1">
                  <c:v>29</c:v>
                </c:pt>
              </c:numCache>
            </c:numRef>
          </c:val>
        </c:ser>
        <c:ser>
          <c:idx val="2"/>
          <c:order val="2"/>
          <c:tx>
            <c:strRef>
              <c:f>Sheet1!$D$9</c:f>
              <c:strCache>
                <c:ptCount val="1"/>
                <c:pt idx="0">
                  <c:v>Long Term Care</c:v>
                </c:pt>
              </c:strCache>
            </c:strRef>
          </c:tx>
          <c:invertIfNegative val="0"/>
          <c:dLbls>
            <c:txPr>
              <a:bodyPr/>
              <a:lstStyle/>
              <a:p>
                <a:pPr>
                  <a:defRPr sz="600"/>
                </a:pPr>
                <a:endParaRPr lang="en-US"/>
              </a:p>
            </c:txPr>
            <c:showLegendKey val="0"/>
            <c:showVal val="1"/>
            <c:showCatName val="0"/>
            <c:showSerName val="0"/>
            <c:showPercent val="0"/>
            <c:showBubbleSize val="0"/>
            <c:showLeaderLines val="0"/>
          </c:dLbls>
          <c:cat>
            <c:strRef>
              <c:f>Sheet1!$A$10:$A$11</c:f>
              <c:strCache>
                <c:ptCount val="2"/>
                <c:pt idx="0">
                  <c:v>Prior to NeuroGym</c:v>
                </c:pt>
                <c:pt idx="1">
                  <c:v>Since NeuroGym</c:v>
                </c:pt>
              </c:strCache>
            </c:strRef>
          </c:cat>
          <c:val>
            <c:numRef>
              <c:f>Sheet1!$D$10:$D$11</c:f>
              <c:numCache>
                <c:formatCode>General</c:formatCode>
                <c:ptCount val="2"/>
                <c:pt idx="0">
                  <c:v>4</c:v>
                </c:pt>
                <c:pt idx="1">
                  <c:v>6</c:v>
                </c:pt>
              </c:numCache>
            </c:numRef>
          </c:val>
        </c:ser>
        <c:ser>
          <c:idx val="3"/>
          <c:order val="3"/>
          <c:tx>
            <c:strRef>
              <c:f>Sheet1!$E$9</c:f>
              <c:strCache>
                <c:ptCount val="1"/>
                <c:pt idx="0">
                  <c:v>Retirement Residence</c:v>
                </c:pt>
              </c:strCache>
            </c:strRef>
          </c:tx>
          <c:invertIfNegative val="0"/>
          <c:dLbls>
            <c:txPr>
              <a:bodyPr/>
              <a:lstStyle/>
              <a:p>
                <a:pPr>
                  <a:defRPr sz="600"/>
                </a:pPr>
                <a:endParaRPr lang="en-US"/>
              </a:p>
            </c:txPr>
            <c:showLegendKey val="0"/>
            <c:showVal val="1"/>
            <c:showCatName val="0"/>
            <c:showSerName val="0"/>
            <c:showPercent val="0"/>
            <c:showBubbleSize val="0"/>
            <c:showLeaderLines val="0"/>
          </c:dLbls>
          <c:cat>
            <c:strRef>
              <c:f>Sheet1!$A$10:$A$11</c:f>
              <c:strCache>
                <c:ptCount val="2"/>
                <c:pt idx="0">
                  <c:v>Prior to NeuroGym</c:v>
                </c:pt>
                <c:pt idx="1">
                  <c:v>Since NeuroGym</c:v>
                </c:pt>
              </c:strCache>
            </c:strRef>
          </c:cat>
          <c:val>
            <c:numRef>
              <c:f>Sheet1!$E$10:$E$11</c:f>
              <c:numCache>
                <c:formatCode>General</c:formatCode>
                <c:ptCount val="2"/>
                <c:pt idx="0">
                  <c:v>2</c:v>
                </c:pt>
                <c:pt idx="1">
                  <c:v>0</c:v>
                </c:pt>
              </c:numCache>
            </c:numRef>
          </c:val>
        </c:ser>
        <c:ser>
          <c:idx val="4"/>
          <c:order val="4"/>
          <c:tx>
            <c:strRef>
              <c:f>Sheet1!$F$9</c:f>
              <c:strCache>
                <c:ptCount val="1"/>
                <c:pt idx="0">
                  <c:v>Deceased</c:v>
                </c:pt>
              </c:strCache>
            </c:strRef>
          </c:tx>
          <c:spPr>
            <a:solidFill>
              <a:schemeClr val="tx1">
                <a:lumMod val="75000"/>
                <a:lumOff val="25000"/>
              </a:schemeClr>
            </a:solidFill>
          </c:spPr>
          <c:invertIfNegative val="0"/>
          <c:dLbls>
            <c:txPr>
              <a:bodyPr/>
              <a:lstStyle/>
              <a:p>
                <a:pPr>
                  <a:defRPr sz="600"/>
                </a:pPr>
                <a:endParaRPr lang="en-US"/>
              </a:p>
            </c:txPr>
            <c:showLegendKey val="0"/>
            <c:showVal val="1"/>
            <c:showCatName val="0"/>
            <c:showSerName val="0"/>
            <c:showPercent val="0"/>
            <c:showBubbleSize val="0"/>
            <c:showLeaderLines val="0"/>
          </c:dLbls>
          <c:cat>
            <c:strRef>
              <c:f>Sheet1!$A$10:$A$11</c:f>
              <c:strCache>
                <c:ptCount val="2"/>
                <c:pt idx="0">
                  <c:v>Prior to NeuroGym</c:v>
                </c:pt>
                <c:pt idx="1">
                  <c:v>Since NeuroGym</c:v>
                </c:pt>
              </c:strCache>
            </c:strRef>
          </c:cat>
          <c:val>
            <c:numRef>
              <c:f>Sheet1!$F$10:$F$11</c:f>
              <c:numCache>
                <c:formatCode>General</c:formatCode>
                <c:ptCount val="2"/>
                <c:pt idx="0">
                  <c:v>0</c:v>
                </c:pt>
                <c:pt idx="1">
                  <c:v>2</c:v>
                </c:pt>
              </c:numCache>
            </c:numRef>
          </c:val>
        </c:ser>
        <c:ser>
          <c:idx val="5"/>
          <c:order val="5"/>
          <c:tx>
            <c:strRef>
              <c:f>Sheet1!$G$9</c:f>
              <c:strCache>
                <c:ptCount val="1"/>
                <c:pt idx="0">
                  <c:v>Declined to participate in the program</c:v>
                </c:pt>
              </c:strCache>
            </c:strRef>
          </c:tx>
          <c:spPr>
            <a:solidFill>
              <a:schemeClr val="bg1">
                <a:lumMod val="85000"/>
              </a:schemeClr>
            </a:solidFill>
          </c:spPr>
          <c:invertIfNegative val="0"/>
          <c:dLbls>
            <c:txPr>
              <a:bodyPr/>
              <a:lstStyle/>
              <a:p>
                <a:pPr>
                  <a:defRPr sz="600"/>
                </a:pPr>
                <a:endParaRPr lang="en-US"/>
              </a:p>
            </c:txPr>
            <c:showLegendKey val="0"/>
            <c:showVal val="1"/>
            <c:showCatName val="0"/>
            <c:showSerName val="0"/>
            <c:showPercent val="0"/>
            <c:showBubbleSize val="0"/>
            <c:showLeaderLines val="0"/>
          </c:dLbls>
          <c:cat>
            <c:strRef>
              <c:f>Sheet1!$A$10:$A$11</c:f>
              <c:strCache>
                <c:ptCount val="2"/>
                <c:pt idx="0">
                  <c:v>Prior to NeuroGym</c:v>
                </c:pt>
                <c:pt idx="1">
                  <c:v>Since NeuroGym</c:v>
                </c:pt>
              </c:strCache>
            </c:strRef>
          </c:cat>
          <c:val>
            <c:numRef>
              <c:f>Sheet1!$G$10:$G$11</c:f>
              <c:numCache>
                <c:formatCode>General</c:formatCode>
                <c:ptCount val="2"/>
                <c:pt idx="0">
                  <c:v>0</c:v>
                </c:pt>
                <c:pt idx="1">
                  <c:v>1</c:v>
                </c:pt>
              </c:numCache>
            </c:numRef>
          </c:val>
        </c:ser>
        <c:dLbls>
          <c:showLegendKey val="0"/>
          <c:showVal val="1"/>
          <c:showCatName val="0"/>
          <c:showSerName val="0"/>
          <c:showPercent val="0"/>
          <c:showBubbleSize val="0"/>
        </c:dLbls>
        <c:gapWidth val="150"/>
        <c:axId val="46342528"/>
        <c:axId val="46344064"/>
      </c:barChart>
      <c:catAx>
        <c:axId val="46342528"/>
        <c:scaling>
          <c:orientation val="minMax"/>
        </c:scaling>
        <c:delete val="0"/>
        <c:axPos val="b"/>
        <c:majorTickMark val="out"/>
        <c:minorTickMark val="none"/>
        <c:tickLblPos val="nextTo"/>
        <c:txPr>
          <a:bodyPr/>
          <a:lstStyle/>
          <a:p>
            <a:pPr>
              <a:defRPr sz="600"/>
            </a:pPr>
            <a:endParaRPr lang="en-US"/>
          </a:p>
        </c:txPr>
        <c:crossAx val="46344064"/>
        <c:crosses val="autoZero"/>
        <c:auto val="1"/>
        <c:lblAlgn val="ctr"/>
        <c:lblOffset val="100"/>
        <c:noMultiLvlLbl val="0"/>
      </c:catAx>
      <c:valAx>
        <c:axId val="46344064"/>
        <c:scaling>
          <c:orientation val="minMax"/>
        </c:scaling>
        <c:delete val="0"/>
        <c:axPos val="l"/>
        <c:majorGridlines/>
        <c:title>
          <c:tx>
            <c:rich>
              <a:bodyPr rot="-5400000" vert="horz"/>
              <a:lstStyle/>
              <a:p>
                <a:pPr>
                  <a:defRPr sz="600" b="0"/>
                </a:pPr>
                <a:r>
                  <a:rPr lang="en-US" sz="600" b="0"/>
                  <a:t>number of participants</a:t>
                </a:r>
              </a:p>
            </c:rich>
          </c:tx>
          <c:layout/>
          <c:overlay val="0"/>
        </c:title>
        <c:numFmt formatCode="General" sourceLinked="1"/>
        <c:majorTickMark val="out"/>
        <c:minorTickMark val="none"/>
        <c:tickLblPos val="nextTo"/>
        <c:txPr>
          <a:bodyPr/>
          <a:lstStyle/>
          <a:p>
            <a:pPr>
              <a:defRPr sz="700"/>
            </a:pPr>
            <a:endParaRPr lang="en-US"/>
          </a:p>
        </c:txPr>
        <c:crossAx val="46342528"/>
        <c:crosses val="autoZero"/>
        <c:crossBetween val="between"/>
      </c:valAx>
    </c:plotArea>
    <c:legend>
      <c:legendPos val="t"/>
      <c:layout/>
      <c:overlay val="0"/>
      <c:txPr>
        <a:bodyPr/>
        <a:lstStyle/>
        <a:p>
          <a:pPr>
            <a:defRPr sz="600"/>
          </a:pPr>
          <a:endParaRPr lang="en-US"/>
        </a:p>
      </c:txPr>
    </c:legend>
    <c:plotVisOnly val="1"/>
    <c:dispBlanksAs val="gap"/>
    <c:showDLblsOverMax val="0"/>
  </c:chart>
  <c:spPr>
    <a:ln>
      <a:noFill/>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8F46104-F2FF-4851-843A-457911BBA7AA}" type="datetimeFigureOut">
              <a:rPr lang="en-CA" smtClean="0"/>
              <a:t>06/05/2016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7DBD4A6-19FA-46FE-BB83-EC572C06A168}" type="slidenum">
              <a:rPr lang="en-CA" smtClean="0"/>
              <a:t>‹#›</a:t>
            </a:fld>
            <a:endParaRPr lang="en-CA"/>
          </a:p>
        </p:txBody>
      </p:sp>
    </p:spTree>
    <p:extLst>
      <p:ext uri="{BB962C8B-B14F-4D97-AF65-F5344CB8AC3E}">
        <p14:creationId xmlns:p14="http://schemas.microsoft.com/office/powerpoint/2010/main" val="910592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8F46104-F2FF-4851-843A-457911BBA7AA}" type="datetimeFigureOut">
              <a:rPr lang="en-CA" smtClean="0"/>
              <a:t>06/05/2016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7DBD4A6-19FA-46FE-BB83-EC572C06A168}" type="slidenum">
              <a:rPr lang="en-CA" smtClean="0"/>
              <a:t>‹#›</a:t>
            </a:fld>
            <a:endParaRPr lang="en-CA"/>
          </a:p>
        </p:txBody>
      </p:sp>
    </p:spTree>
    <p:extLst>
      <p:ext uri="{BB962C8B-B14F-4D97-AF65-F5344CB8AC3E}">
        <p14:creationId xmlns:p14="http://schemas.microsoft.com/office/powerpoint/2010/main" val="1207337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8F46104-F2FF-4851-843A-457911BBA7AA}" type="datetimeFigureOut">
              <a:rPr lang="en-CA" smtClean="0"/>
              <a:t>06/05/2016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7DBD4A6-19FA-46FE-BB83-EC572C06A168}" type="slidenum">
              <a:rPr lang="en-CA" smtClean="0"/>
              <a:t>‹#›</a:t>
            </a:fld>
            <a:endParaRPr lang="en-CA"/>
          </a:p>
        </p:txBody>
      </p:sp>
    </p:spTree>
    <p:extLst>
      <p:ext uri="{BB962C8B-B14F-4D97-AF65-F5344CB8AC3E}">
        <p14:creationId xmlns:p14="http://schemas.microsoft.com/office/powerpoint/2010/main" val="53940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8F46104-F2FF-4851-843A-457911BBA7AA}" type="datetimeFigureOut">
              <a:rPr lang="en-CA" smtClean="0"/>
              <a:t>06/05/2016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7DBD4A6-19FA-46FE-BB83-EC572C06A168}" type="slidenum">
              <a:rPr lang="en-CA" smtClean="0"/>
              <a:t>‹#›</a:t>
            </a:fld>
            <a:endParaRPr lang="en-CA"/>
          </a:p>
        </p:txBody>
      </p:sp>
    </p:spTree>
    <p:extLst>
      <p:ext uri="{BB962C8B-B14F-4D97-AF65-F5344CB8AC3E}">
        <p14:creationId xmlns:p14="http://schemas.microsoft.com/office/powerpoint/2010/main" val="3709335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F46104-F2FF-4851-843A-457911BBA7AA}" type="datetimeFigureOut">
              <a:rPr lang="en-CA" smtClean="0"/>
              <a:t>06/05/2016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7DBD4A6-19FA-46FE-BB83-EC572C06A168}" type="slidenum">
              <a:rPr lang="en-CA" smtClean="0"/>
              <a:t>‹#›</a:t>
            </a:fld>
            <a:endParaRPr lang="en-CA"/>
          </a:p>
        </p:txBody>
      </p:sp>
    </p:spTree>
    <p:extLst>
      <p:ext uri="{BB962C8B-B14F-4D97-AF65-F5344CB8AC3E}">
        <p14:creationId xmlns:p14="http://schemas.microsoft.com/office/powerpoint/2010/main" val="1514217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8F46104-F2FF-4851-843A-457911BBA7AA}" type="datetimeFigureOut">
              <a:rPr lang="en-CA" smtClean="0"/>
              <a:t>06/05/2016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7DBD4A6-19FA-46FE-BB83-EC572C06A168}" type="slidenum">
              <a:rPr lang="en-CA" smtClean="0"/>
              <a:t>‹#›</a:t>
            </a:fld>
            <a:endParaRPr lang="en-CA"/>
          </a:p>
        </p:txBody>
      </p:sp>
    </p:spTree>
    <p:extLst>
      <p:ext uri="{BB962C8B-B14F-4D97-AF65-F5344CB8AC3E}">
        <p14:creationId xmlns:p14="http://schemas.microsoft.com/office/powerpoint/2010/main" val="4036263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8F46104-F2FF-4851-843A-457911BBA7AA}" type="datetimeFigureOut">
              <a:rPr lang="en-CA" smtClean="0"/>
              <a:t>06/05/2016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7DBD4A6-19FA-46FE-BB83-EC572C06A168}" type="slidenum">
              <a:rPr lang="en-CA" smtClean="0"/>
              <a:t>‹#›</a:t>
            </a:fld>
            <a:endParaRPr lang="en-CA"/>
          </a:p>
        </p:txBody>
      </p:sp>
    </p:spTree>
    <p:extLst>
      <p:ext uri="{BB962C8B-B14F-4D97-AF65-F5344CB8AC3E}">
        <p14:creationId xmlns:p14="http://schemas.microsoft.com/office/powerpoint/2010/main" val="355307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8F46104-F2FF-4851-843A-457911BBA7AA}" type="datetimeFigureOut">
              <a:rPr lang="en-CA" smtClean="0"/>
              <a:t>06/05/2016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7DBD4A6-19FA-46FE-BB83-EC572C06A168}" type="slidenum">
              <a:rPr lang="en-CA" smtClean="0"/>
              <a:t>‹#›</a:t>
            </a:fld>
            <a:endParaRPr lang="en-CA"/>
          </a:p>
        </p:txBody>
      </p:sp>
    </p:spTree>
    <p:extLst>
      <p:ext uri="{BB962C8B-B14F-4D97-AF65-F5344CB8AC3E}">
        <p14:creationId xmlns:p14="http://schemas.microsoft.com/office/powerpoint/2010/main" val="3364985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F46104-F2FF-4851-843A-457911BBA7AA}" type="datetimeFigureOut">
              <a:rPr lang="en-CA" smtClean="0"/>
              <a:t>06/05/2016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7DBD4A6-19FA-46FE-BB83-EC572C06A168}" type="slidenum">
              <a:rPr lang="en-CA" smtClean="0"/>
              <a:t>‹#›</a:t>
            </a:fld>
            <a:endParaRPr lang="en-CA"/>
          </a:p>
        </p:txBody>
      </p:sp>
    </p:spTree>
    <p:extLst>
      <p:ext uri="{BB962C8B-B14F-4D97-AF65-F5344CB8AC3E}">
        <p14:creationId xmlns:p14="http://schemas.microsoft.com/office/powerpoint/2010/main" val="3344114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F46104-F2FF-4851-843A-457911BBA7AA}" type="datetimeFigureOut">
              <a:rPr lang="en-CA" smtClean="0"/>
              <a:t>06/05/2016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7DBD4A6-19FA-46FE-BB83-EC572C06A168}" type="slidenum">
              <a:rPr lang="en-CA" smtClean="0"/>
              <a:t>‹#›</a:t>
            </a:fld>
            <a:endParaRPr lang="en-CA"/>
          </a:p>
        </p:txBody>
      </p:sp>
    </p:spTree>
    <p:extLst>
      <p:ext uri="{BB962C8B-B14F-4D97-AF65-F5344CB8AC3E}">
        <p14:creationId xmlns:p14="http://schemas.microsoft.com/office/powerpoint/2010/main" val="224253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F46104-F2FF-4851-843A-457911BBA7AA}" type="datetimeFigureOut">
              <a:rPr lang="en-CA" smtClean="0"/>
              <a:t>06/05/2016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7DBD4A6-19FA-46FE-BB83-EC572C06A168}" type="slidenum">
              <a:rPr lang="en-CA" smtClean="0"/>
              <a:t>‹#›</a:t>
            </a:fld>
            <a:endParaRPr lang="en-CA"/>
          </a:p>
        </p:txBody>
      </p:sp>
    </p:spTree>
    <p:extLst>
      <p:ext uri="{BB962C8B-B14F-4D97-AF65-F5344CB8AC3E}">
        <p14:creationId xmlns:p14="http://schemas.microsoft.com/office/powerpoint/2010/main" val="3027200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46104-F2FF-4851-843A-457911BBA7AA}" type="datetimeFigureOut">
              <a:rPr lang="en-CA" smtClean="0"/>
              <a:t>06/05/2016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BD4A6-19FA-46FE-BB83-EC572C06A168}" type="slidenum">
              <a:rPr lang="en-CA" smtClean="0"/>
              <a:t>‹#›</a:t>
            </a:fld>
            <a:endParaRPr lang="en-CA"/>
          </a:p>
        </p:txBody>
      </p:sp>
    </p:spTree>
    <p:extLst>
      <p:ext uri="{BB962C8B-B14F-4D97-AF65-F5344CB8AC3E}">
        <p14:creationId xmlns:p14="http://schemas.microsoft.com/office/powerpoint/2010/main" val="3821005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hyperlink" Target="mailto:neurogymfit@gmail.com" TargetMode="External"/><Relationship Id="rId3" Type="http://schemas.openxmlformats.org/officeDocument/2006/relationships/chart" Target="../charts/chart1.xml"/><Relationship Id="rId7" Type="http://schemas.openxmlformats.org/officeDocument/2006/relationships/image" Target="../media/image3.png"/><Relationship Id="rId12"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chart" Target="../charts/chart3.xml"/><Relationship Id="rId15" Type="http://schemas.openxmlformats.org/officeDocument/2006/relationships/image" Target="../media/image9.png"/><Relationship Id="rId10" Type="http://schemas.openxmlformats.org/officeDocument/2006/relationships/image" Target="../media/image6.jpeg"/><Relationship Id="rId4" Type="http://schemas.openxmlformats.org/officeDocument/2006/relationships/chart" Target="../charts/chart2.xml"/><Relationship Id="rId9" Type="http://schemas.openxmlformats.org/officeDocument/2006/relationships/image" Target="../media/image5.png"/><Relationship Id="rId14" Type="http://schemas.openxmlformats.org/officeDocument/2006/relationships/hyperlink" Target="mailto:avi@neurogymtech.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descr="F:\NG FIT\IMG_1479_edited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94643">
            <a:off x="1646444" y="5473334"/>
            <a:ext cx="1015257" cy="82950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aphicFrame>
        <p:nvGraphicFramePr>
          <p:cNvPr id="4" name="Chart 3"/>
          <p:cNvGraphicFramePr>
            <a:graphicFrameLocks/>
          </p:cNvGraphicFramePr>
          <p:nvPr>
            <p:extLst>
              <p:ext uri="{D42A27DB-BD31-4B8C-83A1-F6EECF244321}">
                <p14:modId xmlns:p14="http://schemas.microsoft.com/office/powerpoint/2010/main" val="657478725"/>
              </p:ext>
            </p:extLst>
          </p:nvPr>
        </p:nvGraphicFramePr>
        <p:xfrm>
          <a:off x="2843808" y="4153411"/>
          <a:ext cx="2376263" cy="20240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3573196632"/>
              </p:ext>
            </p:extLst>
          </p:nvPr>
        </p:nvGraphicFramePr>
        <p:xfrm>
          <a:off x="2843808" y="1052736"/>
          <a:ext cx="2376264" cy="273630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extLst>
              <p:ext uri="{D42A27DB-BD31-4B8C-83A1-F6EECF244321}">
                <p14:modId xmlns:p14="http://schemas.microsoft.com/office/powerpoint/2010/main" val="670241793"/>
              </p:ext>
            </p:extLst>
          </p:nvPr>
        </p:nvGraphicFramePr>
        <p:xfrm>
          <a:off x="5436095" y="4153411"/>
          <a:ext cx="3312367" cy="2024052"/>
        </p:xfrm>
        <a:graphic>
          <a:graphicData uri="http://schemas.openxmlformats.org/drawingml/2006/chart">
            <c:chart xmlns:c="http://schemas.openxmlformats.org/drawingml/2006/chart" xmlns:r="http://schemas.openxmlformats.org/officeDocument/2006/relationships" r:id="rId5"/>
          </a:graphicData>
        </a:graphic>
      </p:graphicFrame>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56997" y="6277232"/>
            <a:ext cx="938023" cy="435462"/>
          </a:xfrm>
          <a:prstGeom prst="rect">
            <a:avLst/>
          </a:prstGeom>
        </p:spPr>
      </p:pic>
      <p:pic>
        <p:nvPicPr>
          <p:cNvPr id="9"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1177" y="4409009"/>
            <a:ext cx="978247" cy="87064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222207">
            <a:off x="242963" y="4496395"/>
            <a:ext cx="1215659" cy="89148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1" name="Picture 2"/>
          <p:cNvPicPr>
            <a:picLocks noChangeAspect="1" noChangeArrowheads="1"/>
          </p:cNvPicPr>
          <p:nvPr/>
        </p:nvPicPr>
        <p:blipFill>
          <a:blip r:embed="rId9"/>
          <a:srcRect/>
          <a:stretch>
            <a:fillRect/>
          </a:stretch>
        </p:blipFill>
        <p:spPr bwMode="auto">
          <a:xfrm>
            <a:off x="164942" y="2883109"/>
            <a:ext cx="1066383" cy="1385139"/>
          </a:xfrm>
          <a:prstGeom prst="rect">
            <a:avLst/>
          </a:prstGeom>
          <a:noFill/>
          <a:ln w="9525">
            <a:solidFill>
              <a:schemeClr val="tx1"/>
            </a:solidFill>
            <a:miter lim="800000"/>
            <a:headEnd/>
            <a:tailEnd/>
          </a:ln>
          <a:effectLst/>
        </p:spPr>
      </p:pic>
      <p:pic>
        <p:nvPicPr>
          <p:cNvPr id="13" name="Picture 4" descr="http://www.neurogymtech.com/wp-content/uploads/2012/07/slide1.jpg"/>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9024" r="12957"/>
          <a:stretch/>
        </p:blipFill>
        <p:spPr bwMode="auto">
          <a:xfrm rot="242167">
            <a:off x="1404250" y="2922916"/>
            <a:ext cx="1169110" cy="107891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4" name="Picture 2" descr="F:\NG FIT\IMG_1485.JPG"/>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5785"/>
          <a:stretch/>
        </p:blipFill>
        <p:spPr bwMode="auto">
          <a:xfrm>
            <a:off x="350176" y="5540102"/>
            <a:ext cx="732974" cy="103730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5" name="Picture 2" descr="F:\NG FIT\IMG_1460.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192688">
            <a:off x="1054923" y="5708621"/>
            <a:ext cx="773758" cy="58028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64943" y="2684371"/>
            <a:ext cx="939681" cy="184666"/>
          </a:xfrm>
          <a:prstGeom prst="rect">
            <a:avLst/>
          </a:prstGeom>
          <a:noFill/>
        </p:spPr>
        <p:txBody>
          <a:bodyPr wrap="none" rtlCol="0">
            <a:spAutoFit/>
          </a:bodyPr>
          <a:lstStyle/>
          <a:p>
            <a:r>
              <a:rPr lang="en-CA" sz="600" dirty="0" smtClean="0"/>
              <a:t>Bungee Mobility Trainer</a:t>
            </a:r>
            <a:endParaRPr lang="en-CA" sz="600" dirty="0"/>
          </a:p>
        </p:txBody>
      </p:sp>
      <p:sp>
        <p:nvSpPr>
          <p:cNvPr id="18" name="TextBox 17"/>
          <p:cNvSpPr txBox="1"/>
          <p:nvPr/>
        </p:nvSpPr>
        <p:spPr>
          <a:xfrm rot="272950">
            <a:off x="1582236" y="2719322"/>
            <a:ext cx="784189" cy="184666"/>
          </a:xfrm>
          <a:prstGeom prst="rect">
            <a:avLst/>
          </a:prstGeom>
          <a:noFill/>
        </p:spPr>
        <p:txBody>
          <a:bodyPr wrap="none" rtlCol="0">
            <a:spAutoFit/>
          </a:bodyPr>
          <a:lstStyle/>
          <a:p>
            <a:r>
              <a:rPr lang="en-CA" sz="600" dirty="0" smtClean="0"/>
              <a:t>Sit to Stand Trainer</a:t>
            </a:r>
            <a:endParaRPr lang="en-CA" sz="600" dirty="0"/>
          </a:p>
        </p:txBody>
      </p:sp>
      <p:sp>
        <p:nvSpPr>
          <p:cNvPr id="19" name="TextBox 18"/>
          <p:cNvSpPr txBox="1"/>
          <p:nvPr/>
        </p:nvSpPr>
        <p:spPr>
          <a:xfrm rot="21241266">
            <a:off x="1758384" y="6356464"/>
            <a:ext cx="953329" cy="276999"/>
          </a:xfrm>
          <a:prstGeom prst="rect">
            <a:avLst/>
          </a:prstGeom>
          <a:noFill/>
        </p:spPr>
        <p:txBody>
          <a:bodyPr wrap="square" rtlCol="0">
            <a:spAutoFit/>
          </a:bodyPr>
          <a:lstStyle/>
          <a:p>
            <a:pPr algn="ctr"/>
            <a:r>
              <a:rPr lang="en-CA" sz="600" dirty="0" smtClean="0"/>
              <a:t>NeuroGym Tim Trainer Biofeedback System</a:t>
            </a:r>
            <a:endParaRPr lang="en-CA" sz="600" dirty="0"/>
          </a:p>
        </p:txBody>
      </p:sp>
      <p:sp>
        <p:nvSpPr>
          <p:cNvPr id="20" name="TextBox 19"/>
          <p:cNvSpPr txBox="1"/>
          <p:nvPr/>
        </p:nvSpPr>
        <p:spPr>
          <a:xfrm>
            <a:off x="1707823" y="4228000"/>
            <a:ext cx="764953" cy="184666"/>
          </a:xfrm>
          <a:prstGeom prst="rect">
            <a:avLst/>
          </a:prstGeom>
          <a:noFill/>
        </p:spPr>
        <p:txBody>
          <a:bodyPr wrap="none" rtlCol="0">
            <a:spAutoFit/>
          </a:bodyPr>
          <a:lstStyle/>
          <a:p>
            <a:r>
              <a:rPr lang="en-CA" sz="600" dirty="0" smtClean="0"/>
              <a:t>Pendulum Stepper</a:t>
            </a:r>
            <a:endParaRPr lang="en-CA" sz="600" dirty="0"/>
          </a:p>
        </p:txBody>
      </p:sp>
      <p:sp>
        <p:nvSpPr>
          <p:cNvPr id="21" name="TextBox 20"/>
          <p:cNvSpPr txBox="1"/>
          <p:nvPr/>
        </p:nvSpPr>
        <p:spPr>
          <a:xfrm rot="192906">
            <a:off x="412141" y="4316676"/>
            <a:ext cx="814647" cy="184666"/>
          </a:xfrm>
          <a:prstGeom prst="rect">
            <a:avLst/>
          </a:prstGeom>
          <a:noFill/>
        </p:spPr>
        <p:txBody>
          <a:bodyPr wrap="none" rtlCol="0">
            <a:spAutoFit/>
          </a:bodyPr>
          <a:lstStyle/>
          <a:p>
            <a:r>
              <a:rPr lang="en-CA" sz="600" dirty="0" smtClean="0"/>
              <a:t>Exercise Wheelchair</a:t>
            </a:r>
            <a:endParaRPr lang="en-CA" sz="600" dirty="0"/>
          </a:p>
        </p:txBody>
      </p:sp>
      <p:sp>
        <p:nvSpPr>
          <p:cNvPr id="23" name="Title 22"/>
          <p:cNvSpPr>
            <a:spLocks noGrp="1"/>
          </p:cNvSpPr>
          <p:nvPr>
            <p:ph type="title"/>
          </p:nvPr>
        </p:nvSpPr>
        <p:spPr>
          <a:xfrm>
            <a:off x="457200" y="116632"/>
            <a:ext cx="4762872" cy="792088"/>
          </a:xfrm>
        </p:spPr>
        <p:txBody>
          <a:bodyPr>
            <a:normAutofit fontScale="90000"/>
          </a:bodyPr>
          <a:lstStyle/>
          <a:p>
            <a:r>
              <a:rPr lang="en-CA" sz="1800" dirty="0" smtClean="0"/>
              <a:t>Intensive Mobility Training with Enabling Technology Reduces Stay Days in Convalescent Care</a:t>
            </a:r>
            <a:endParaRPr lang="en-CA" sz="1800" dirty="0"/>
          </a:p>
        </p:txBody>
      </p:sp>
      <p:sp>
        <p:nvSpPr>
          <p:cNvPr id="24" name="Content Placeholder 23"/>
          <p:cNvSpPr>
            <a:spLocks noGrp="1"/>
          </p:cNvSpPr>
          <p:nvPr>
            <p:ph sz="half" idx="1"/>
          </p:nvPr>
        </p:nvSpPr>
        <p:spPr>
          <a:xfrm>
            <a:off x="164944" y="1052736"/>
            <a:ext cx="2558604" cy="1543446"/>
          </a:xfrm>
        </p:spPr>
        <p:txBody>
          <a:bodyPr>
            <a:normAutofit lnSpcReduction="10000"/>
          </a:bodyPr>
          <a:lstStyle/>
          <a:p>
            <a:pPr marL="0" indent="0" algn="just">
              <a:buNone/>
            </a:pPr>
            <a:r>
              <a:rPr lang="en-CA" sz="700" b="1" dirty="0" smtClean="0"/>
              <a:t>Purpose</a:t>
            </a:r>
          </a:p>
          <a:p>
            <a:pPr marL="0" indent="0" algn="just">
              <a:buNone/>
            </a:pPr>
            <a:r>
              <a:rPr lang="en-CA" sz="700" dirty="0"/>
              <a:t>Research in brain plasticity and motor learning suggests that enabled movement training can lead to improved rehabilitation outcomes.  Intensive mobility training with enabling technology may improve outcomes and reduce stay days in convalescent </a:t>
            </a:r>
            <a:r>
              <a:rPr lang="en-CA" sz="700" dirty="0" smtClean="0"/>
              <a:t>care.</a:t>
            </a:r>
          </a:p>
          <a:p>
            <a:pPr marL="0" indent="0" algn="just">
              <a:buNone/>
            </a:pPr>
            <a:endParaRPr lang="en-CA" sz="300" b="1" dirty="0" smtClean="0"/>
          </a:p>
          <a:p>
            <a:pPr marL="0" indent="0" algn="just">
              <a:buNone/>
            </a:pPr>
            <a:r>
              <a:rPr lang="en-CA" sz="700" b="1" dirty="0" smtClean="0"/>
              <a:t>Relevance</a:t>
            </a:r>
          </a:p>
          <a:p>
            <a:pPr marL="0" indent="0" algn="just">
              <a:buNone/>
            </a:pPr>
            <a:r>
              <a:rPr lang="en-CA" sz="700" dirty="0"/>
              <a:t>Enabled movement training is a promising means to improve strength, endurance, balance and functional mobility.  Intensive mobility training with enabled movement technology can help convalescent care patients to return to functional mobility sooner and ensure patients are discharged into the community safely</a:t>
            </a:r>
            <a:r>
              <a:rPr lang="en-CA" sz="700" dirty="0" smtClean="0"/>
              <a:t>.</a:t>
            </a:r>
          </a:p>
          <a:p>
            <a:pPr marL="0" indent="0">
              <a:buNone/>
            </a:pPr>
            <a:endParaRPr lang="en-CA" sz="700" b="1" dirty="0" smtClean="0"/>
          </a:p>
          <a:p>
            <a:pPr marL="0" indent="0">
              <a:buNone/>
            </a:pPr>
            <a:endParaRPr lang="en-CA" sz="600" dirty="0"/>
          </a:p>
        </p:txBody>
      </p:sp>
      <p:sp>
        <p:nvSpPr>
          <p:cNvPr id="25" name="Content Placeholder 24"/>
          <p:cNvSpPr>
            <a:spLocks noGrp="1"/>
          </p:cNvSpPr>
          <p:nvPr>
            <p:ph sz="half" idx="2"/>
          </p:nvPr>
        </p:nvSpPr>
        <p:spPr>
          <a:xfrm>
            <a:off x="5436096" y="1052735"/>
            <a:ext cx="3528392" cy="3100675"/>
          </a:xfrm>
        </p:spPr>
        <p:txBody>
          <a:bodyPr numCol="2" spcCol="72000">
            <a:normAutofit lnSpcReduction="10000"/>
          </a:bodyPr>
          <a:lstStyle/>
          <a:p>
            <a:pPr marL="0" indent="0">
              <a:buNone/>
            </a:pPr>
            <a:r>
              <a:rPr lang="en-CA" sz="700" b="1" dirty="0" smtClean="0"/>
              <a:t>Methods and Analysis</a:t>
            </a:r>
          </a:p>
          <a:p>
            <a:pPr marL="0" indent="0">
              <a:buNone/>
            </a:pPr>
            <a:r>
              <a:rPr lang="en-CA" sz="700" dirty="0" smtClean="0"/>
              <a:t>Methodology and equipment for enabled movement training was established at Hawthorne Place Care Centre’s 28-bed Convalescent Care program.  42 patients received enabled movement training over a period of four months.  Patients in this group were evaluated using the Elderly Mobility scale and </a:t>
            </a:r>
            <a:r>
              <a:rPr lang="en-CA" sz="700" dirty="0" err="1" smtClean="0"/>
              <a:t>Tinetti</a:t>
            </a:r>
            <a:r>
              <a:rPr lang="en-CA" sz="700" dirty="0" smtClean="0"/>
              <a:t> Balance Test.  A retrospective sample of 28 patients who passed through the same Convalescent Care Program in the previous four months was used for comparison.  The two groups were compared for average length of stay and discharge location.</a:t>
            </a:r>
          </a:p>
          <a:p>
            <a:pPr marL="0" indent="0">
              <a:buNone/>
            </a:pPr>
            <a:endParaRPr lang="en-CA" sz="300" b="1" dirty="0" smtClean="0"/>
          </a:p>
          <a:p>
            <a:pPr marL="0" indent="0">
              <a:buNone/>
            </a:pPr>
            <a:r>
              <a:rPr lang="en-CA" sz="700" b="1" dirty="0" smtClean="0"/>
              <a:t>Findings</a:t>
            </a:r>
          </a:p>
          <a:p>
            <a:pPr marL="0" indent="0">
              <a:buNone/>
            </a:pPr>
            <a:r>
              <a:rPr lang="en-CA" sz="700" dirty="0" smtClean="0"/>
              <a:t>Patients </a:t>
            </a:r>
            <a:r>
              <a:rPr lang="en-CA" sz="700" dirty="0"/>
              <a:t>receiving enabled movement training improved or maintained their functional measures (90% of patients showed improvement, 10% maintained).  The average length of stay for patients receiving enabled movement training was 55 days, compared to 77 days for the patients who did not receive enabled movement training.</a:t>
            </a:r>
            <a:endParaRPr lang="en-CA" sz="700" dirty="0" smtClean="0"/>
          </a:p>
          <a:p>
            <a:pPr marL="0" indent="0">
              <a:buNone/>
            </a:pPr>
            <a:endParaRPr lang="en-CA" sz="300" dirty="0" smtClean="0"/>
          </a:p>
          <a:p>
            <a:pPr marL="0" indent="0">
              <a:buNone/>
            </a:pPr>
            <a:endParaRPr lang="en-CA" sz="700" b="1" dirty="0" smtClean="0"/>
          </a:p>
          <a:p>
            <a:pPr marL="0" indent="0">
              <a:buNone/>
            </a:pPr>
            <a:endParaRPr lang="en-CA" sz="700" b="1" dirty="0"/>
          </a:p>
          <a:p>
            <a:pPr marL="0" indent="0">
              <a:buNone/>
            </a:pPr>
            <a:endParaRPr lang="en-CA" sz="700" b="1" dirty="0" smtClean="0"/>
          </a:p>
          <a:p>
            <a:pPr marL="0" indent="0">
              <a:buNone/>
            </a:pPr>
            <a:r>
              <a:rPr lang="en-CA" sz="700" b="1" dirty="0" smtClean="0"/>
              <a:t>Discussion</a:t>
            </a:r>
          </a:p>
          <a:p>
            <a:pPr marL="0" indent="0">
              <a:buNone/>
            </a:pPr>
            <a:r>
              <a:rPr lang="en-CA" sz="700" dirty="0"/>
              <a:t>Enabled movement technology, including progressive sit to stand training, body weight supported gait and balance training, and computerized biofeedback training have been shown independently to improve rehabilitation outcomes.  An intensive mobility training program utilizing these tools in a Convalescent Care environment leads to improved mobility outcomes and a shorter </a:t>
            </a:r>
            <a:r>
              <a:rPr lang="en-CA" sz="700" dirty="0" smtClean="0"/>
              <a:t>length of stay.</a:t>
            </a:r>
          </a:p>
          <a:p>
            <a:pPr marL="0" indent="0">
              <a:buNone/>
            </a:pPr>
            <a:endParaRPr lang="en-CA" sz="300" dirty="0" smtClean="0"/>
          </a:p>
          <a:p>
            <a:pPr marL="0" indent="0">
              <a:buNone/>
            </a:pPr>
            <a:r>
              <a:rPr lang="en-CA" sz="700" b="1" dirty="0" smtClean="0"/>
              <a:t>Conclusions</a:t>
            </a:r>
          </a:p>
          <a:p>
            <a:pPr marL="0" indent="0">
              <a:buNone/>
            </a:pPr>
            <a:r>
              <a:rPr lang="en-CA" sz="700" dirty="0"/>
              <a:t>Implementing an intensive program of mobility training with enabling technology can reduce the length of stay in Convalescent Care programs with a very high rate of improvement in functional mobility.</a:t>
            </a:r>
          </a:p>
          <a:p>
            <a:pPr marL="0" indent="0">
              <a:buNone/>
            </a:pPr>
            <a:endParaRPr lang="en-CA" sz="300" dirty="0" smtClean="0"/>
          </a:p>
          <a:p>
            <a:pPr marL="0" indent="0">
              <a:buNone/>
            </a:pPr>
            <a:r>
              <a:rPr lang="en-CA" sz="700" b="1" dirty="0" smtClean="0"/>
              <a:t>References</a:t>
            </a:r>
          </a:p>
          <a:p>
            <a:pPr marL="228600" indent="-228600">
              <a:buFont typeface="+mj-lt"/>
              <a:buAutoNum type="arabicParenR"/>
            </a:pPr>
            <a:r>
              <a:rPr lang="en-CA" sz="400" dirty="0" smtClean="0"/>
              <a:t>Boyne P, Israel S, Dunning K. (2011). Speed-dependent body weight supported sit-to-stand training in chronic stroke: a case series.  Journal of Neurologic Physiotherapy, 35,  178-184.</a:t>
            </a:r>
          </a:p>
          <a:p>
            <a:pPr marL="228600" indent="-228600">
              <a:buFont typeface="+mj-lt"/>
              <a:buAutoNum type="arabicParenR"/>
            </a:pPr>
            <a:r>
              <a:rPr lang="en-CA" sz="400" dirty="0"/>
              <a:t>Britton, E., </a:t>
            </a:r>
            <a:r>
              <a:rPr lang="en-CA" sz="400" dirty="0" err="1"/>
              <a:t>Turton</a:t>
            </a:r>
            <a:r>
              <a:rPr lang="en-CA" sz="400" dirty="0"/>
              <a:t>, A. (2008).  An exploratory randomized controlled trial of assisted practice for improving sit-to-stand in stroke patients in the hospital setting.  Clinical Rehabilitation 22, 458-468</a:t>
            </a:r>
            <a:r>
              <a:rPr lang="en-CA" sz="400" dirty="0" smtClean="0"/>
              <a:t>.</a:t>
            </a:r>
          </a:p>
          <a:p>
            <a:pPr marL="228600" lvl="0" indent="-228600">
              <a:buFont typeface="+mj-lt"/>
              <a:buAutoNum type="arabicParenR"/>
            </a:pPr>
            <a:r>
              <a:rPr lang="en-CA" sz="400" dirty="0"/>
              <a:t>Canadian Institute of Health Information.  (2009).  Alternate Level of Care in Canada.  Ottawa ON</a:t>
            </a:r>
            <a:r>
              <a:rPr lang="en-CA" sz="400" dirty="0" smtClean="0"/>
              <a:t>.</a:t>
            </a:r>
          </a:p>
          <a:p>
            <a:pPr marL="228600" indent="-228600">
              <a:buFont typeface="+mj-lt"/>
              <a:buAutoNum type="arabicParenR"/>
            </a:pPr>
            <a:r>
              <a:rPr lang="en-CA" sz="400" dirty="0" err="1"/>
              <a:t>Peri</a:t>
            </a:r>
            <a:r>
              <a:rPr lang="en-CA" sz="400" dirty="0"/>
              <a:t>, K., </a:t>
            </a:r>
            <a:r>
              <a:rPr lang="en-CA" sz="400" dirty="0" err="1"/>
              <a:t>Kerse</a:t>
            </a:r>
            <a:r>
              <a:rPr lang="en-CA" sz="400" dirty="0"/>
              <a:t>, N., Robinson, E., Parsons, M., Parsons, J., &amp; Latham, N.  (2008).  Does functionally based activity make a difference to health status and mobility?  A randomised controlled trial in residential care facilities.  Age and Ageing, 37, 57-63.</a:t>
            </a:r>
          </a:p>
          <a:p>
            <a:pPr marL="228600" lvl="0" indent="-228600">
              <a:buFont typeface="+mj-lt"/>
              <a:buAutoNum type="arabicParenR"/>
            </a:pPr>
            <a:endParaRPr lang="en-CA" sz="400" dirty="0"/>
          </a:p>
          <a:p>
            <a:pPr marL="228600" indent="-228600">
              <a:buFont typeface="+mj-lt"/>
              <a:buAutoNum type="arabicParenR"/>
            </a:pPr>
            <a:endParaRPr lang="en-CA" sz="400" dirty="0"/>
          </a:p>
        </p:txBody>
      </p:sp>
      <p:sp>
        <p:nvSpPr>
          <p:cNvPr id="26" name="Title 22"/>
          <p:cNvSpPr txBox="1">
            <a:spLocks/>
          </p:cNvSpPr>
          <p:nvPr/>
        </p:nvSpPr>
        <p:spPr>
          <a:xfrm>
            <a:off x="5292080" y="186211"/>
            <a:ext cx="3456383" cy="792088"/>
          </a:xfrm>
          <a:prstGeom prst="rect">
            <a:avLst/>
          </a:prstGeom>
        </p:spPr>
        <p:txBody>
          <a:bodyPr vert="horz" lIns="91440" tIns="45720" rIns="91440" bIns="45720" numCol="2"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CA" sz="900" dirty="0" smtClean="0"/>
          </a:p>
          <a:p>
            <a:r>
              <a:rPr lang="en-CA" sz="900" dirty="0" smtClean="0"/>
              <a:t>Eric Heiden MSc.</a:t>
            </a:r>
          </a:p>
          <a:p>
            <a:r>
              <a:rPr lang="en-CA" sz="900" dirty="0" smtClean="0"/>
              <a:t>NeuroGym FIT</a:t>
            </a:r>
          </a:p>
          <a:p>
            <a:r>
              <a:rPr lang="en-CA" sz="900" dirty="0" smtClean="0">
                <a:hlinkClick r:id="rId13"/>
              </a:rPr>
              <a:t>neurogymfit@gmail.com</a:t>
            </a:r>
            <a:endParaRPr lang="en-CA" sz="900" dirty="0" smtClean="0"/>
          </a:p>
          <a:p>
            <a:endParaRPr lang="en-CA" sz="900" dirty="0" smtClean="0"/>
          </a:p>
          <a:p>
            <a:endParaRPr lang="en-CA" sz="900" dirty="0" smtClean="0"/>
          </a:p>
          <a:p>
            <a:endParaRPr lang="en-CA" sz="900" dirty="0" smtClean="0"/>
          </a:p>
          <a:p>
            <a:endParaRPr lang="en-CA" sz="900" dirty="0"/>
          </a:p>
          <a:p>
            <a:r>
              <a:rPr lang="en-CA" sz="900" dirty="0" err="1" smtClean="0"/>
              <a:t>Avi</a:t>
            </a:r>
            <a:r>
              <a:rPr lang="en-CA" sz="900" dirty="0" smtClean="0"/>
              <a:t> </a:t>
            </a:r>
            <a:r>
              <a:rPr lang="en-CA" sz="900" dirty="0" err="1" smtClean="0"/>
              <a:t>Nativ</a:t>
            </a:r>
            <a:r>
              <a:rPr lang="en-CA" sz="900" dirty="0" smtClean="0"/>
              <a:t> PT PhD.</a:t>
            </a:r>
          </a:p>
          <a:p>
            <a:r>
              <a:rPr lang="en-CA" sz="900" dirty="0" smtClean="0"/>
              <a:t>NeuroGym Technologies</a:t>
            </a:r>
          </a:p>
          <a:p>
            <a:r>
              <a:rPr lang="en-CA" sz="900" dirty="0" smtClean="0">
                <a:hlinkClick r:id="rId14"/>
              </a:rPr>
              <a:t>avi@neurogymtech.com</a:t>
            </a:r>
            <a:endParaRPr lang="en-CA" sz="900" dirty="0" smtClean="0"/>
          </a:p>
          <a:p>
            <a:endParaRPr lang="en-CA" sz="900" dirty="0" smtClean="0"/>
          </a:p>
          <a:p>
            <a:pPr algn="r"/>
            <a:endParaRPr lang="en-CA" sz="1000" dirty="0"/>
          </a:p>
        </p:txBody>
      </p:sp>
      <p:pic>
        <p:nvPicPr>
          <p:cNvPr id="1028" name="Picture 4" descr="Neurogym Technologies Inc"/>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596336" y="6307566"/>
            <a:ext cx="796390" cy="435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9627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TotalTime>
  <Words>536</Words>
  <Application>Microsoft Office PowerPoint</Application>
  <PresentationFormat>On-screen Show (4:3)</PresentationFormat>
  <Paragraphs>48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Intensive Mobility Training with Enabling Technology Reduces Stay Days in Convalescent Care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dc:creator>
  <cp:lastModifiedBy>Eric</cp:lastModifiedBy>
  <cp:revision>32</cp:revision>
  <cp:lastPrinted>2014-04-28T16:24:49Z</cp:lastPrinted>
  <dcterms:created xsi:type="dcterms:W3CDTF">2014-04-24T13:46:03Z</dcterms:created>
  <dcterms:modified xsi:type="dcterms:W3CDTF">2016-05-06T17:12:20Z</dcterms:modified>
</cp:coreProperties>
</file>